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4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67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winkl" panose="020B0604020202020204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40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pos="5420" userDrawn="1">
          <p15:clr>
            <a:srgbClr val="A4A3A4"/>
          </p15:clr>
        </p15:guide>
        <p15:guide id="7" orient="horz" pos="346" userDrawn="1">
          <p15:clr>
            <a:srgbClr val="A4A3A4"/>
          </p15:clr>
        </p15:guide>
        <p15:guide id="8" pos="476" userDrawn="1">
          <p15:clr>
            <a:srgbClr val="A4A3A4"/>
          </p15:clr>
        </p15:guide>
        <p15:guide id="9" orient="horz" pos="482" userDrawn="1">
          <p15:clr>
            <a:srgbClr val="A4A3A4"/>
          </p15:clr>
        </p15:guide>
        <p15:guide id="10" orient="horz" pos="3838" userDrawn="1">
          <p15:clr>
            <a:srgbClr val="A4A3A4"/>
          </p15:clr>
        </p15:guide>
        <p15:guide id="11" pos="52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9A"/>
    <a:srgbClr val="DE1E5A"/>
    <a:srgbClr val="345F85"/>
    <a:srgbClr val="013F7B"/>
    <a:srgbClr val="FFFFFF"/>
    <a:srgbClr val="009285"/>
    <a:srgbClr val="009541"/>
    <a:srgbClr val="46A1DA"/>
    <a:srgbClr val="FAB001"/>
    <a:srgbClr val="F9B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1134" y="78"/>
      </p:cViewPr>
      <p:guideLst>
        <p:guide orient="horz" pos="2183"/>
        <p:guide pos="2880"/>
        <p:guide pos="340"/>
        <p:guide orient="horz" pos="3974"/>
        <p:guide pos="5420"/>
        <p:guide orient="horz" pos="346"/>
        <p:guide pos="476"/>
        <p:guide orient="horz" pos="482"/>
        <p:guide orient="horz" pos="3838"/>
        <p:guide pos="52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7" d="100"/>
          <a:sy n="77" d="100"/>
        </p:scale>
        <p:origin x="264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4F151-63AC-41CE-96F5-7702E930870C}" type="datetimeFigureOut">
              <a:rPr lang="en-GB" smtClean="0"/>
              <a:t>28/05/2020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6B846-B279-40AC-BFF5-DBC4013370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397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2C5D1-7818-41B5-ABAD-5E4B38A5388F}" type="datetimeFigureOut">
              <a:rPr lang="en-GB" smtClean="0"/>
              <a:t>28/05/2020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21341-850D-40E1-BB3D-87946DC9B0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04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767" y="6196125"/>
            <a:ext cx="576495" cy="5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04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97" y="5734211"/>
            <a:ext cx="576495" cy="5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7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457198" y="478895"/>
            <a:ext cx="8220075" cy="994306"/>
          </a:xfrm>
        </p:spPr>
        <p:txBody>
          <a:bodyPr>
            <a:noAutofit/>
          </a:bodyPr>
          <a:lstStyle>
            <a:lvl1pPr>
              <a:defRPr>
                <a:latin typeface="Twink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079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m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523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767" y="6196125"/>
            <a:ext cx="576495" cy="5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7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9745" y="695325"/>
            <a:ext cx="8164510" cy="1150938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745" y="1957386"/>
            <a:ext cx="8164510" cy="4387851"/>
          </a:xfrm>
          <a:prstGeom prst="roundRect">
            <a:avLst>
              <a:gd name="adj" fmla="val 2585"/>
            </a:avLst>
          </a:prstGeom>
          <a:noFill/>
          <a:ln w="25400">
            <a:noFill/>
          </a:ln>
        </p:spPr>
        <p:txBody>
          <a:bodyPr vert="horz" lIns="252000" tIns="252000" rIns="252000" bIns="25200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8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2" r:id="rId3"/>
    <p:sldLayoutId id="2147483663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C1C1C"/>
          </a:solidFill>
          <a:latin typeface="Twinkl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video.nationalgeographic.com/video/news/00000144-0a22-d3cb-a96c-7b2fb4a3000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886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4648156" y="1884646"/>
            <a:ext cx="3246465" cy="443761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Temperature 0°C</a:t>
            </a:r>
            <a:endParaRPr lang="en-GB" sz="1600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3620" y="759139"/>
            <a:ext cx="8251972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+mn-lt"/>
              </a:rPr>
              <a:t>The Trenches (Lower than 6000m)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CF425A1-09D2-479A-9049-FD72B6D790CF}"/>
              </a:ext>
            </a:extLst>
          </p:cNvPr>
          <p:cNvSpPr/>
          <p:nvPr/>
        </p:nvSpPr>
        <p:spPr>
          <a:xfrm>
            <a:off x="7358894" y="129895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10DE2E-D945-46AC-B006-49DBB426D5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14" y="1477420"/>
            <a:ext cx="60615" cy="7039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9EE251D-7301-4CB1-82F9-D8E984BF2376}"/>
              </a:ext>
            </a:extLst>
          </p:cNvPr>
          <p:cNvSpPr/>
          <p:nvPr/>
        </p:nvSpPr>
        <p:spPr>
          <a:xfrm>
            <a:off x="727549" y="1884646"/>
            <a:ext cx="3976982" cy="95072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This layer is also known as the hadopelagic zone (named after the Greek underworld, Hades). It is pitch black and temperatures are very cold</a:t>
            </a:r>
            <a:r>
              <a:rPr lang="en-GB" sz="1600" dirty="0"/>
              <a:t>.</a:t>
            </a:r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158A64A-7FF8-4AAD-B48F-8BC08D23731D}"/>
              </a:ext>
            </a:extLst>
          </p:cNvPr>
          <p:cNvSpPr/>
          <p:nvPr/>
        </p:nvSpPr>
        <p:spPr>
          <a:xfrm>
            <a:off x="4648156" y="5044322"/>
            <a:ext cx="3273708" cy="1029456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The pressure here is 600-1000 atmospheres which is the </a:t>
            </a:r>
            <a:br>
              <a:rPr lang="en-GB" sz="1600" dirty="0">
                <a:latin typeface="Twinkl" pitchFamily="50" charset="0"/>
              </a:rPr>
            </a:br>
            <a:r>
              <a:rPr lang="en-GB" sz="1600" dirty="0">
                <a:latin typeface="Twinkl" pitchFamily="50" charset="0"/>
              </a:rPr>
              <a:t>same as a 600kg-1000kg    weight on your fingernail.</a:t>
            </a:r>
            <a:endParaRPr lang="en-GB" sz="16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576F0A1-7AB0-4C06-AD77-C21F756DA3D2}"/>
              </a:ext>
            </a:extLst>
          </p:cNvPr>
          <p:cNvSpPr/>
          <p:nvPr/>
        </p:nvSpPr>
        <p:spPr>
          <a:xfrm>
            <a:off x="7379893" y="504432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39ACD27-66AA-497F-8387-6067F9115AB0}"/>
              </a:ext>
            </a:extLst>
          </p:cNvPr>
          <p:cNvSpPr/>
          <p:nvPr/>
        </p:nvSpPr>
        <p:spPr>
          <a:xfrm>
            <a:off x="-769546" y="2989917"/>
            <a:ext cx="6310265" cy="966768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Challenger Deep in the Mariana Trench is the deepest place on Earth. It was first explored by Jacques Picard and Don Walsh.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32F12BF-BF8A-4465-8C4E-75CE63DB657A}"/>
              </a:ext>
            </a:extLst>
          </p:cNvPr>
          <p:cNvSpPr/>
          <p:nvPr/>
        </p:nvSpPr>
        <p:spPr>
          <a:xfrm>
            <a:off x="-783322" y="4789466"/>
            <a:ext cx="5341543" cy="1303359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Some fish live in this zone, such as rat-tail fish and liparid fish. Amphipods wait for scarce food to drop down.  Decapods, which eat amphipods, also live in this layer.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7418835-7657-459B-86DE-BB6FA0776D53}"/>
              </a:ext>
            </a:extLst>
          </p:cNvPr>
          <p:cNvSpPr/>
          <p:nvPr/>
        </p:nvSpPr>
        <p:spPr>
          <a:xfrm>
            <a:off x="-769545" y="4092890"/>
            <a:ext cx="6310265" cy="560372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Most animals living in this zone are unable to see. 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F9F0FDE6-93C4-41D9-A714-55B9CC52E6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62" y="5215136"/>
            <a:ext cx="688333" cy="687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AFBB2F4-A77A-43CC-BC60-E0CCD4AC513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46" t="55991" r="2926"/>
          <a:stretch/>
        </p:blipFill>
        <p:spPr>
          <a:xfrm>
            <a:off x="5613148" y="2506876"/>
            <a:ext cx="2775201" cy="2472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5FA77FF-45AB-4846-A713-5BA5231962D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961" y="2532662"/>
            <a:ext cx="823865" cy="28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4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34566" y="765174"/>
            <a:ext cx="8261026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+mn-lt"/>
              </a:rPr>
              <a:t>The Bottom: The Mariana Trench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BEBD398-6D21-4C54-B336-92A8F291C9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23"/>
          <a:stretch/>
        </p:blipFill>
        <p:spPr>
          <a:xfrm>
            <a:off x="1409802" y="2479431"/>
            <a:ext cx="6324395" cy="361339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755651" y="1834578"/>
            <a:ext cx="7632699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The Mariana Trench is the deepest place on Earth. It is 11,000m deep.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xmlns="" id="{8338E7F8-354C-4A49-8D15-3EA9FD703281}"/>
              </a:ext>
            </a:extLst>
          </p:cNvPr>
          <p:cNvSpPr/>
          <p:nvPr/>
        </p:nvSpPr>
        <p:spPr>
          <a:xfrm>
            <a:off x="7007382" y="3983525"/>
            <a:ext cx="271604" cy="271604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08574BA-BF30-4A88-993D-67D34A56C21F}"/>
              </a:ext>
            </a:extLst>
          </p:cNvPr>
          <p:cNvSpPr/>
          <p:nvPr/>
        </p:nvSpPr>
        <p:spPr>
          <a:xfrm>
            <a:off x="755650" y="5296277"/>
            <a:ext cx="7632699" cy="796549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You can find out more about it and </a:t>
            </a:r>
            <a:br>
              <a:rPr lang="en-GB" sz="1600" dirty="0">
                <a:solidFill>
                  <a:schemeClr val="tx1"/>
                </a:solidFill>
              </a:rPr>
            </a:br>
            <a:r>
              <a:rPr lang="en-GB" sz="1600" dirty="0">
                <a:solidFill>
                  <a:schemeClr val="tx1"/>
                </a:solidFill>
              </a:rPr>
              <a:t>its inhabitants here in this short </a:t>
            </a:r>
            <a:r>
              <a:rPr lang="en-GB" sz="1600" dirty="0">
                <a:solidFill>
                  <a:schemeClr val="tx1"/>
                </a:solidFill>
                <a:hlinkClick r:id="rId3"/>
              </a:rPr>
              <a:t>documentary</a:t>
            </a:r>
            <a:r>
              <a:rPr lang="en-GB" sz="1600" dirty="0">
                <a:solidFill>
                  <a:schemeClr val="tx1"/>
                </a:solidFill>
              </a:rPr>
              <a:t>.</a:t>
            </a:r>
            <a:r>
              <a:rPr lang="en-GB" sz="1600" dirty="0"/>
              <a:t>.</a:t>
            </a:r>
            <a:endParaRPr lang="en-GB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37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07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2EE34F2-68FC-401B-9E19-88DF8054160A}"/>
              </a:ext>
            </a:extLst>
          </p:cNvPr>
          <p:cNvSpPr/>
          <p:nvPr/>
        </p:nvSpPr>
        <p:spPr>
          <a:xfrm>
            <a:off x="755651" y="2086686"/>
            <a:ext cx="5812204" cy="966767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  <a:latin typeface="Twinkl" pitchFamily="50" charset="0"/>
              </a:rPr>
              <a:t>Earth is referred to as ‘The Blue Planet’ </a:t>
            </a:r>
            <a:br>
              <a:rPr lang="en-GB" dirty="0">
                <a:solidFill>
                  <a:schemeClr val="tx1"/>
                </a:solidFill>
                <a:latin typeface="Twinkl" pitchFamily="50" charset="0"/>
              </a:rPr>
            </a:br>
            <a:r>
              <a:rPr lang="en-GB" dirty="0">
                <a:solidFill>
                  <a:schemeClr val="tx1"/>
                </a:solidFill>
                <a:latin typeface="Twinkl" pitchFamily="50" charset="0"/>
              </a:rPr>
              <a:t>because it looks blue from afar.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0E04AF8-621E-404F-9AC2-D9937FA290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r="14644"/>
          <a:stretch/>
        </p:blipFill>
        <p:spPr>
          <a:xfrm>
            <a:off x="4572000" y="2091838"/>
            <a:ext cx="3816350" cy="3816350"/>
          </a:xfrm>
          <a:prstGeom prst="flowChartConnector">
            <a:avLst/>
          </a:prstGeom>
        </p:spPr>
      </p:pic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8408" y="765174"/>
            <a:ext cx="8247184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</p:spPr>
        <p:txBody>
          <a:bodyPr/>
          <a:lstStyle/>
          <a:p>
            <a:r>
              <a:rPr lang="en-GB" sz="3600" dirty="0">
                <a:solidFill>
                  <a:schemeClr val="bg1"/>
                </a:solidFill>
              </a:rPr>
              <a:t>The Blue Planet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798C38D-BC45-45B5-BFAB-525A419D76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570" y="2285515"/>
            <a:ext cx="3420058" cy="34238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830F9974-B743-4E28-91F6-589BD371D29C}"/>
              </a:ext>
            </a:extLst>
          </p:cNvPr>
          <p:cNvSpPr/>
          <p:nvPr/>
        </p:nvSpPr>
        <p:spPr>
          <a:xfrm>
            <a:off x="4566849" y="2086687"/>
            <a:ext cx="3821501" cy="3821501"/>
          </a:xfrm>
          <a:prstGeom prst="ellipse">
            <a:avLst/>
          </a:prstGeom>
          <a:noFill/>
          <a:ln w="38100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237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8408" y="765174"/>
            <a:ext cx="8247184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Oceans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BEBD398-6D21-4C54-B336-92A8F291C9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23"/>
          <a:stretch/>
        </p:blipFill>
        <p:spPr>
          <a:xfrm>
            <a:off x="1409802" y="2479431"/>
            <a:ext cx="6324395" cy="361339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755651" y="1834578"/>
            <a:ext cx="7632699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 Earth looks blue because 70% of its surface is covered by water. </a:t>
            </a:r>
            <a:br>
              <a:rPr lang="en-GB" sz="1600" dirty="0">
                <a:solidFill>
                  <a:schemeClr val="tx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There are five oceans that cover the world. Can you name them?  </a:t>
            </a:r>
          </a:p>
        </p:txBody>
      </p:sp>
      <p:sp>
        <p:nvSpPr>
          <p:cNvPr id="5" name="arctic">
            <a:extLst>
              <a:ext uri="{FF2B5EF4-FFF2-40B4-BE49-F238E27FC236}">
                <a16:creationId xmlns:a16="http://schemas.microsoft.com/office/drawing/2014/main" xmlns="" id="{6CF1EB5A-5A25-4E63-80AA-A226C1C372CC}"/>
              </a:ext>
            </a:extLst>
          </p:cNvPr>
          <p:cNvSpPr/>
          <p:nvPr/>
        </p:nvSpPr>
        <p:spPr>
          <a:xfrm>
            <a:off x="4325328" y="2934459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acific">
            <a:extLst>
              <a:ext uri="{FF2B5EF4-FFF2-40B4-BE49-F238E27FC236}">
                <a16:creationId xmlns:a16="http://schemas.microsoft.com/office/drawing/2014/main" xmlns="" id="{E4A921B3-7FB9-4F3D-9BBF-34AF77289545}"/>
              </a:ext>
            </a:extLst>
          </p:cNvPr>
          <p:cNvSpPr/>
          <p:nvPr/>
        </p:nvSpPr>
        <p:spPr>
          <a:xfrm>
            <a:off x="1602643" y="4695851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tlantic">
            <a:extLst>
              <a:ext uri="{FF2B5EF4-FFF2-40B4-BE49-F238E27FC236}">
                <a16:creationId xmlns:a16="http://schemas.microsoft.com/office/drawing/2014/main" xmlns="" id="{B7AA8C95-A3B7-4E16-92DA-B4F8CE14E9AC}"/>
              </a:ext>
            </a:extLst>
          </p:cNvPr>
          <p:cNvSpPr/>
          <p:nvPr/>
        </p:nvSpPr>
        <p:spPr>
          <a:xfrm>
            <a:off x="3607290" y="4198205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indian">
            <a:extLst>
              <a:ext uri="{FF2B5EF4-FFF2-40B4-BE49-F238E27FC236}">
                <a16:creationId xmlns:a16="http://schemas.microsoft.com/office/drawing/2014/main" xmlns="" id="{0986774D-8C9F-4433-A542-0C1689A35F12}"/>
              </a:ext>
            </a:extLst>
          </p:cNvPr>
          <p:cNvSpPr/>
          <p:nvPr/>
        </p:nvSpPr>
        <p:spPr>
          <a:xfrm>
            <a:off x="5726236" y="5003582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pacific 2">
            <a:extLst>
              <a:ext uri="{FF2B5EF4-FFF2-40B4-BE49-F238E27FC236}">
                <a16:creationId xmlns:a16="http://schemas.microsoft.com/office/drawing/2014/main" xmlns="" id="{913E6063-D879-4C0B-A680-4DC489467083}"/>
              </a:ext>
            </a:extLst>
          </p:cNvPr>
          <p:cNvSpPr/>
          <p:nvPr/>
        </p:nvSpPr>
        <p:spPr>
          <a:xfrm>
            <a:off x="7282475" y="3825413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southern">
            <a:extLst>
              <a:ext uri="{FF2B5EF4-FFF2-40B4-BE49-F238E27FC236}">
                <a16:creationId xmlns:a16="http://schemas.microsoft.com/office/drawing/2014/main" xmlns="" id="{7F3D8D76-7F05-4477-A5B0-340B7550CB4F}"/>
              </a:ext>
            </a:extLst>
          </p:cNvPr>
          <p:cNvSpPr/>
          <p:nvPr/>
        </p:nvSpPr>
        <p:spPr>
          <a:xfrm>
            <a:off x="6288944" y="5807895"/>
            <a:ext cx="175846" cy="175846"/>
          </a:xfrm>
          <a:prstGeom prst="ellipse">
            <a:avLst/>
          </a:prstGeom>
          <a:solidFill>
            <a:srgbClr val="DE1E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1F63AF4B-9BFB-4749-AE34-6A3715BD1406}"/>
              </a:ext>
            </a:extLst>
          </p:cNvPr>
          <p:cNvSpPr/>
          <p:nvPr/>
        </p:nvSpPr>
        <p:spPr>
          <a:xfrm>
            <a:off x="4571999" y="2819073"/>
            <a:ext cx="1626577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Arctic Ocean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92960D5E-10AD-4B95-9D0B-76225A25E3F5}"/>
              </a:ext>
            </a:extLst>
          </p:cNvPr>
          <p:cNvSpPr/>
          <p:nvPr/>
        </p:nvSpPr>
        <p:spPr>
          <a:xfrm>
            <a:off x="877277" y="4948718"/>
            <a:ext cx="1626577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Pacific Ocean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F3A6CCD5-C817-4012-B073-E5872A5D111E}"/>
              </a:ext>
            </a:extLst>
          </p:cNvPr>
          <p:cNvSpPr/>
          <p:nvPr/>
        </p:nvSpPr>
        <p:spPr>
          <a:xfrm>
            <a:off x="2881924" y="4422461"/>
            <a:ext cx="1626577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Atlantic Ocean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1A6DA116-2BCE-4F0D-B997-5D4F96B915E4}"/>
              </a:ext>
            </a:extLst>
          </p:cNvPr>
          <p:cNvSpPr/>
          <p:nvPr/>
        </p:nvSpPr>
        <p:spPr>
          <a:xfrm>
            <a:off x="5000870" y="4538401"/>
            <a:ext cx="1626577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Indian Ocean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722B0DA3-A5AD-4167-9E27-CD2800EB4802}"/>
              </a:ext>
            </a:extLst>
          </p:cNvPr>
          <p:cNvSpPr/>
          <p:nvPr/>
        </p:nvSpPr>
        <p:spPr>
          <a:xfrm>
            <a:off x="5563578" y="3710027"/>
            <a:ext cx="1626577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Pacific Ocean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E739677D-21E7-44EE-8F9C-CF7357D05992}"/>
              </a:ext>
            </a:extLst>
          </p:cNvPr>
          <p:cNvSpPr/>
          <p:nvPr/>
        </p:nvSpPr>
        <p:spPr>
          <a:xfrm>
            <a:off x="4396154" y="5692509"/>
            <a:ext cx="1802423" cy="406618"/>
          </a:xfrm>
          <a:prstGeom prst="rect">
            <a:avLst/>
          </a:prstGeom>
          <a:solidFill>
            <a:schemeClr val="bg1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Southern Ocean</a:t>
            </a:r>
          </a:p>
        </p:txBody>
      </p:sp>
    </p:spTree>
    <p:extLst>
      <p:ext uri="{BB962C8B-B14F-4D97-AF65-F5344CB8AC3E}">
        <p14:creationId xmlns:p14="http://schemas.microsoft.com/office/powerpoint/2010/main" val="16408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6" grpId="0" animBg="1"/>
      <p:bldP spid="18" grpId="0" animBg="1"/>
      <p:bldP spid="19" grpId="0" animBg="1"/>
      <p:bldP spid="20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5A25465-BC7F-45D3-8078-BDACD790C7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7" t="3458" r="20719" b="3897"/>
          <a:stretch/>
        </p:blipFill>
        <p:spPr>
          <a:xfrm>
            <a:off x="3531210" y="2349172"/>
            <a:ext cx="2081580" cy="2081580"/>
          </a:xfrm>
          <a:prstGeom prst="flowChartConnector">
            <a:avLst/>
          </a:prstGeom>
        </p:spPr>
      </p:pic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8407" y="765174"/>
            <a:ext cx="8247185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Sunlight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755651" y="1834578"/>
            <a:ext cx="7632699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Sunlight shines on the oceans just like on the land. However, light does not reach the deepest layers of the ocean.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B8F5EA5-7D9A-4AAB-8C11-A8A965BD0056}"/>
              </a:ext>
            </a:extLst>
          </p:cNvPr>
          <p:cNvSpPr/>
          <p:nvPr/>
        </p:nvSpPr>
        <p:spPr>
          <a:xfrm>
            <a:off x="448407" y="4546670"/>
            <a:ext cx="8247184" cy="32482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F92313A-034D-49E0-B88B-3220A50F3D22}"/>
              </a:ext>
            </a:extLst>
          </p:cNvPr>
          <p:cNvSpPr/>
          <p:nvPr/>
        </p:nvSpPr>
        <p:spPr>
          <a:xfrm>
            <a:off x="448407" y="4936960"/>
            <a:ext cx="8247184" cy="3248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2B02C41-B427-4867-83A3-D6B5F6E169CF}"/>
              </a:ext>
            </a:extLst>
          </p:cNvPr>
          <p:cNvSpPr/>
          <p:nvPr/>
        </p:nvSpPr>
        <p:spPr>
          <a:xfrm>
            <a:off x="448407" y="5327250"/>
            <a:ext cx="8247184" cy="32482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B1B8EAF-B720-4936-B468-23A07B835C3C}"/>
              </a:ext>
            </a:extLst>
          </p:cNvPr>
          <p:cNvSpPr/>
          <p:nvPr/>
        </p:nvSpPr>
        <p:spPr>
          <a:xfrm>
            <a:off x="448407" y="5717539"/>
            <a:ext cx="8247184" cy="324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FCF07D8-31D7-45C6-9055-4080084D0B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762" y="2376792"/>
            <a:ext cx="1290475" cy="129047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xmlns="" id="{7A224F9E-8A26-4275-90A3-FAC10D335B41}"/>
              </a:ext>
            </a:extLst>
          </p:cNvPr>
          <p:cNvSpPr/>
          <p:nvPr/>
        </p:nvSpPr>
        <p:spPr>
          <a:xfrm>
            <a:off x="3531209" y="2349172"/>
            <a:ext cx="2081580" cy="2081580"/>
          </a:xfrm>
          <a:prstGeom prst="ellipse">
            <a:avLst/>
          </a:prstGeom>
          <a:noFill/>
          <a:ln w="38100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78AFAEE-4CBB-4D06-83B6-718F0F65D538}"/>
              </a:ext>
            </a:extLst>
          </p:cNvPr>
          <p:cNvSpPr/>
          <p:nvPr/>
        </p:nvSpPr>
        <p:spPr>
          <a:xfrm>
            <a:off x="448407" y="4156380"/>
            <a:ext cx="8247184" cy="3248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xmlns="" id="{BA4EDDA5-D035-442D-AF49-B9FDA219BC18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531210" y="3389962"/>
            <a:ext cx="0" cy="264532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2448A909-1987-4A7D-A39E-D5E392CA49B8}"/>
              </a:ext>
            </a:extLst>
          </p:cNvPr>
          <p:cNvCxnSpPr>
            <a:cxnSpLocks/>
            <a:stCxn id="14" idx="6"/>
          </p:cNvCxnSpPr>
          <p:nvPr/>
        </p:nvCxnSpPr>
        <p:spPr>
          <a:xfrm>
            <a:off x="5612789" y="3389962"/>
            <a:ext cx="0" cy="264532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182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34566" y="765174"/>
            <a:ext cx="8261026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Layers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755651" y="1834578"/>
            <a:ext cx="7632699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 depth of the oceans are split into layers. </a:t>
            </a:r>
            <a:br>
              <a:rPr lang="en-GB" sz="1600" dirty="0">
                <a:solidFill>
                  <a:schemeClr val="tx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Each layer has its own specific characteristics.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716098B-50C6-4DF8-A40A-73B9669CB6EB}"/>
              </a:ext>
            </a:extLst>
          </p:cNvPr>
          <p:cNvSpPr/>
          <p:nvPr/>
        </p:nvSpPr>
        <p:spPr>
          <a:xfrm>
            <a:off x="3420207" y="2654752"/>
            <a:ext cx="4968143" cy="413238"/>
          </a:xfrm>
          <a:prstGeom prst="rect">
            <a:avLst/>
          </a:prstGeom>
          <a:solidFill>
            <a:schemeClr val="bg1"/>
          </a:solidFill>
          <a:ln w="38100">
            <a:solidFill>
              <a:srgbClr val="FAB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Sunlight Zone (0m-200m)</a:t>
            </a:r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6883CFBE-A2A5-4C69-8DB3-329FB1AD8596}"/>
              </a:ext>
            </a:extLst>
          </p:cNvPr>
          <p:cNvSpPr/>
          <p:nvPr/>
        </p:nvSpPr>
        <p:spPr>
          <a:xfrm>
            <a:off x="3420207" y="3410961"/>
            <a:ext cx="4968143" cy="413238"/>
          </a:xfrm>
          <a:prstGeom prst="rect">
            <a:avLst/>
          </a:prstGeom>
          <a:solidFill>
            <a:schemeClr val="bg1"/>
          </a:solidFill>
          <a:ln w="38100">
            <a:solidFill>
              <a:srgbClr val="46A1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Twilight Zone (200m-1000m)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D734CAD-8390-43F2-A2CC-D50A65BF6696}"/>
              </a:ext>
            </a:extLst>
          </p:cNvPr>
          <p:cNvSpPr/>
          <p:nvPr/>
        </p:nvSpPr>
        <p:spPr>
          <a:xfrm>
            <a:off x="3420209" y="4167170"/>
            <a:ext cx="4968142" cy="413238"/>
          </a:xfrm>
          <a:prstGeom prst="rect">
            <a:avLst/>
          </a:prstGeom>
          <a:solidFill>
            <a:schemeClr val="bg1"/>
          </a:solidFill>
          <a:ln w="38100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Midnight Zone (1000m-4000m)</a:t>
            </a: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C2C7571-C64F-4229-9B3B-962F7C13F1DB}"/>
              </a:ext>
            </a:extLst>
          </p:cNvPr>
          <p:cNvSpPr/>
          <p:nvPr/>
        </p:nvSpPr>
        <p:spPr>
          <a:xfrm>
            <a:off x="3420208" y="4923379"/>
            <a:ext cx="4968143" cy="413238"/>
          </a:xfrm>
          <a:prstGeom prst="rect">
            <a:avLst/>
          </a:prstGeom>
          <a:solidFill>
            <a:schemeClr val="bg1"/>
          </a:solidFill>
          <a:ln w="38100">
            <a:solidFill>
              <a:srgbClr val="0092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Lower Midnight Zone (4000m-6000m)</a:t>
            </a:r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8FE2D4CF-D82B-4369-8D29-2C5CD5DB3154}"/>
              </a:ext>
            </a:extLst>
          </p:cNvPr>
          <p:cNvSpPr/>
          <p:nvPr/>
        </p:nvSpPr>
        <p:spPr>
          <a:xfrm>
            <a:off x="3420208" y="5679587"/>
            <a:ext cx="4968141" cy="413238"/>
          </a:xfrm>
          <a:prstGeom prst="rect">
            <a:avLst/>
          </a:prstGeom>
          <a:solidFill>
            <a:schemeClr val="bg1"/>
          </a:solidFill>
          <a:ln w="38100">
            <a:solidFill>
              <a:srgbClr val="013F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tlCol="0" anchor="ctr"/>
          <a:lstStyle/>
          <a:p>
            <a:r>
              <a:rPr lang="en-GB" dirty="0">
                <a:solidFill>
                  <a:schemeClr val="tx1"/>
                </a:solidFill>
              </a:rPr>
              <a:t>The Trenches (Lower than 6000m)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72A9530-2CC2-4F23-B17E-354A39AA0E7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5" t="2874" r="2387" b="3098"/>
          <a:stretch/>
        </p:blipFill>
        <p:spPr>
          <a:xfrm>
            <a:off x="755649" y="2637434"/>
            <a:ext cx="2576025" cy="345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3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4572000" y="1884646"/>
            <a:ext cx="3322621" cy="443761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/>
                </a:solidFill>
                <a:latin typeface="Twinkl" pitchFamily="50" charset="0"/>
              </a:rPr>
              <a:t>Temperature 12-20°C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3620" y="765174"/>
            <a:ext cx="8251972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</p:spPr>
        <p:txBody>
          <a:bodyPr/>
          <a:lstStyle/>
          <a:p>
            <a:r>
              <a:rPr lang="en-GB" sz="2800" dirty="0">
                <a:solidFill>
                  <a:schemeClr val="bg1"/>
                </a:solidFill>
              </a:rPr>
              <a:t>0-200m The Sunlight Zone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CF425A1-09D2-479A-9049-FD72B6D790CF}"/>
              </a:ext>
            </a:extLst>
          </p:cNvPr>
          <p:cNvSpPr/>
          <p:nvPr/>
        </p:nvSpPr>
        <p:spPr>
          <a:xfrm>
            <a:off x="7358894" y="129895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10DE2E-D945-46AC-B006-49DBB426D5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14" y="1477420"/>
            <a:ext cx="60615" cy="7039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9EE251D-7301-4CB1-82F9-D8E984BF2376}"/>
              </a:ext>
            </a:extLst>
          </p:cNvPr>
          <p:cNvSpPr/>
          <p:nvPr/>
        </p:nvSpPr>
        <p:spPr>
          <a:xfrm>
            <a:off x="771191" y="1939314"/>
            <a:ext cx="3816350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The sunlight zone (the Epipelagic zone) </a:t>
            </a:r>
            <a:br>
              <a:rPr lang="en-GB" sz="1600" dirty="0">
                <a:solidFill>
                  <a:schemeClr val="tx1"/>
                </a:solidFill>
              </a:rPr>
            </a:br>
            <a:r>
              <a:rPr lang="en-GB" sz="1600" dirty="0">
                <a:solidFill>
                  <a:schemeClr val="tx1"/>
                </a:solidFill>
              </a:rPr>
              <a:t>is where most ocean organisms live </a:t>
            </a:r>
            <a:br>
              <a:rPr lang="en-GB" sz="1600" dirty="0">
                <a:solidFill>
                  <a:schemeClr val="tx1"/>
                </a:solidFill>
              </a:rPr>
            </a:br>
            <a:r>
              <a:rPr lang="en-GB" sz="1600" dirty="0">
                <a:solidFill>
                  <a:schemeClr val="tx1"/>
                </a:solidFill>
              </a:rPr>
              <a:t>because it receives the most sunlight.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C185480C-A8B2-4E99-A7FC-01959DEB0C98}"/>
              </a:ext>
            </a:extLst>
          </p:cNvPr>
          <p:cNvGrpSpPr/>
          <p:nvPr/>
        </p:nvGrpSpPr>
        <p:grpSpPr>
          <a:xfrm>
            <a:off x="4569605" y="2438952"/>
            <a:ext cx="3839743" cy="2451681"/>
            <a:chOff x="4571998" y="3628687"/>
            <a:chExt cx="3816352" cy="245168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xmlns="" id="{DADABFA7-0832-453B-8BB9-7F7D1CC349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282" t="124" r="2783" b="54370"/>
            <a:stretch/>
          </p:blipFill>
          <p:spPr>
            <a:xfrm>
              <a:off x="4571998" y="3628687"/>
              <a:ext cx="3816352" cy="245168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xmlns="" id="{E72154E6-686C-475D-B1C7-DD43AEC04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4032" y="4957823"/>
              <a:ext cx="987598" cy="90119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xmlns="" id="{AB7AF189-19A4-41F5-A54E-7B1437620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7318" y="4983935"/>
              <a:ext cx="527219" cy="7961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xmlns="" id="{F59B73B0-873C-4EB4-B4B5-FA4EF6A42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7095" y="5149664"/>
              <a:ext cx="345831" cy="337135"/>
            </a:xfrm>
            <a:prstGeom prst="rect">
              <a:avLst/>
            </a:prstGeom>
          </p:spPr>
        </p:pic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158A64A-7FF8-4AAD-B48F-8BC08D23731D}"/>
              </a:ext>
            </a:extLst>
          </p:cNvPr>
          <p:cNvSpPr/>
          <p:nvPr/>
        </p:nvSpPr>
        <p:spPr>
          <a:xfrm>
            <a:off x="4587541" y="5063158"/>
            <a:ext cx="3334323" cy="1010619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/>
                </a:solidFill>
                <a:latin typeface="Twinkl" pitchFamily="50" charset="0"/>
              </a:rPr>
              <a:t>The pressure here is 1 </a:t>
            </a:r>
            <a:br>
              <a:rPr lang="en-GB" sz="1600" dirty="0">
                <a:solidFill>
                  <a:schemeClr val="bg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bg1"/>
                </a:solidFill>
                <a:latin typeface="Twinkl" pitchFamily="50" charset="0"/>
              </a:rPr>
              <a:t>atmosphere, which is the </a:t>
            </a:r>
            <a:br>
              <a:rPr lang="en-GB" sz="1600" dirty="0">
                <a:solidFill>
                  <a:schemeClr val="bg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bg1"/>
                </a:solidFill>
                <a:latin typeface="Twinkl" pitchFamily="50" charset="0"/>
              </a:rPr>
              <a:t>same as a 1kg weight on </a:t>
            </a:r>
            <a:br>
              <a:rPr lang="en-GB" sz="1600" dirty="0">
                <a:solidFill>
                  <a:schemeClr val="bg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bg1"/>
                </a:solidFill>
                <a:latin typeface="Twinkl" pitchFamily="50" charset="0"/>
              </a:rPr>
              <a:t>your fingernail.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576F0A1-7AB0-4C06-AD77-C21F756DA3D2}"/>
              </a:ext>
            </a:extLst>
          </p:cNvPr>
          <p:cNvSpPr/>
          <p:nvPr/>
        </p:nvSpPr>
        <p:spPr>
          <a:xfrm>
            <a:off x="7379893" y="504432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39ACD27-66AA-497F-8387-6067F9115AB0}"/>
              </a:ext>
            </a:extLst>
          </p:cNvPr>
          <p:cNvSpPr/>
          <p:nvPr/>
        </p:nvSpPr>
        <p:spPr>
          <a:xfrm>
            <a:off x="-769544" y="2716449"/>
            <a:ext cx="5094680" cy="775277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A scuba diver can reach a depth of 40m-50m.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32F12BF-BF8A-4465-8C4E-75CE63DB657A}"/>
              </a:ext>
            </a:extLst>
          </p:cNvPr>
          <p:cNvSpPr/>
          <p:nvPr/>
        </p:nvSpPr>
        <p:spPr>
          <a:xfrm>
            <a:off x="-769544" y="4890634"/>
            <a:ext cx="5094680" cy="1183144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Most types of fish and animals, including dolphins, turtles, rays, seals, coral and jellyfish, live in </a:t>
            </a:r>
            <a:br>
              <a:rPr lang="en-GB" sz="1600" dirty="0">
                <a:solidFill>
                  <a:schemeClr val="tx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this zone.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7418835-7657-459B-86DE-BB6FA0776D53}"/>
              </a:ext>
            </a:extLst>
          </p:cNvPr>
          <p:cNvSpPr/>
          <p:nvPr/>
        </p:nvSpPr>
        <p:spPr>
          <a:xfrm>
            <a:off x="-769544" y="3599608"/>
            <a:ext cx="5094680" cy="1183144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Plants such as seaweed, phytoplankton and flowering plants can live here as they can get sunlight to perform photosynthesis.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F9F0FDE6-93C4-41D9-A714-55B9CC52E6C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62" y="5215136"/>
            <a:ext cx="688333" cy="68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3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4648156" y="1884646"/>
            <a:ext cx="3246465" cy="443761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Temperature 4-13°C</a:t>
            </a:r>
            <a:endParaRPr lang="en-GB" sz="1600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3620" y="765174"/>
            <a:ext cx="8251972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</p:spPr>
        <p:txBody>
          <a:bodyPr/>
          <a:lstStyle/>
          <a:p>
            <a:r>
              <a:rPr lang="en-GB" sz="2800" dirty="0">
                <a:solidFill>
                  <a:schemeClr val="bg1"/>
                </a:solidFill>
              </a:rPr>
              <a:t>The Twilight Zone (200m-100m)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CF425A1-09D2-479A-9049-FD72B6D790CF}"/>
              </a:ext>
            </a:extLst>
          </p:cNvPr>
          <p:cNvSpPr/>
          <p:nvPr/>
        </p:nvSpPr>
        <p:spPr>
          <a:xfrm>
            <a:off x="7358894" y="129895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10DE2E-D945-46AC-B006-49DBB426D5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14" y="1477420"/>
            <a:ext cx="60615" cy="7039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9EE251D-7301-4CB1-82F9-D8E984BF2376}"/>
              </a:ext>
            </a:extLst>
          </p:cNvPr>
          <p:cNvSpPr/>
          <p:nvPr/>
        </p:nvSpPr>
        <p:spPr>
          <a:xfrm>
            <a:off x="755650" y="1939314"/>
            <a:ext cx="3976982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This layer is also known as the mesopelagic zone (Greek for ‘middle’).  Very little sunlight reaches this zone.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158A64A-7FF8-4AAD-B48F-8BC08D23731D}"/>
              </a:ext>
            </a:extLst>
          </p:cNvPr>
          <p:cNvSpPr/>
          <p:nvPr/>
        </p:nvSpPr>
        <p:spPr>
          <a:xfrm>
            <a:off x="4648156" y="5044322"/>
            <a:ext cx="3273708" cy="1029456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The pressure here is 29-88 atmospheres which is the </a:t>
            </a:r>
            <a:br>
              <a:rPr lang="en-GB" sz="1600" dirty="0">
                <a:latin typeface="Twinkl" pitchFamily="50" charset="0"/>
              </a:rPr>
            </a:br>
            <a:r>
              <a:rPr lang="en-GB" sz="1600" dirty="0">
                <a:latin typeface="Twinkl" pitchFamily="50" charset="0"/>
              </a:rPr>
              <a:t>same as a 29kg-88kg weight </a:t>
            </a:r>
            <a:br>
              <a:rPr lang="en-GB" sz="1600" dirty="0">
                <a:latin typeface="Twinkl" pitchFamily="50" charset="0"/>
              </a:rPr>
            </a:br>
            <a:r>
              <a:rPr lang="en-GB" sz="1600" dirty="0">
                <a:latin typeface="Twinkl" pitchFamily="50" charset="0"/>
              </a:rPr>
              <a:t>on your fingernail.</a:t>
            </a:r>
            <a:endParaRPr lang="en-GB" sz="16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576F0A1-7AB0-4C06-AD77-C21F756DA3D2}"/>
              </a:ext>
            </a:extLst>
          </p:cNvPr>
          <p:cNvSpPr/>
          <p:nvPr/>
        </p:nvSpPr>
        <p:spPr>
          <a:xfrm>
            <a:off x="7379893" y="504432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39ACD27-66AA-497F-8387-6067F9115AB0}"/>
              </a:ext>
            </a:extLst>
          </p:cNvPr>
          <p:cNvSpPr/>
          <p:nvPr/>
        </p:nvSpPr>
        <p:spPr>
          <a:xfrm>
            <a:off x="-769544" y="2716449"/>
            <a:ext cx="5094680" cy="87662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Animals such as whales, shrimps, swordfish, hatchet fish and octopuses live in this zone.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32F12BF-BF8A-4465-8C4E-75CE63DB657A}"/>
              </a:ext>
            </a:extLst>
          </p:cNvPr>
          <p:cNvSpPr/>
          <p:nvPr/>
        </p:nvSpPr>
        <p:spPr>
          <a:xfrm>
            <a:off x="-769544" y="4890634"/>
            <a:ext cx="5094680" cy="1183144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You will also find sponges living at these depths. People often think that they are plants but they are actually sessile (non-moving) animals.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7418835-7657-459B-86DE-BB6FA0776D53}"/>
              </a:ext>
            </a:extLst>
          </p:cNvPr>
          <p:cNvSpPr/>
          <p:nvPr/>
        </p:nvSpPr>
        <p:spPr>
          <a:xfrm>
            <a:off x="-769544" y="3803542"/>
            <a:ext cx="5094680" cy="87662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No plants grow in this zone because there is not enough sunlight to perform photosynthesis.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F9F0FDE6-93C4-41D9-A714-55B9CC52E6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62" y="5215136"/>
            <a:ext cx="688333" cy="687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929B341-6C37-4F56-92F5-09D2CE5207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43" r="4042"/>
          <a:stretch/>
        </p:blipFill>
        <p:spPr>
          <a:xfrm>
            <a:off x="4569606" y="2534607"/>
            <a:ext cx="3839743" cy="2362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76B2938-822F-4BA8-86D5-F2C39E2829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850305" y="3293375"/>
            <a:ext cx="3397790" cy="106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06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4648156" y="1884646"/>
            <a:ext cx="3246465" cy="443761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Temperature 4°C</a:t>
            </a:r>
            <a:endParaRPr lang="en-GB" sz="1600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3620" y="765174"/>
            <a:ext cx="8251972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</p:spPr>
        <p:txBody>
          <a:bodyPr/>
          <a:lstStyle/>
          <a:p>
            <a:r>
              <a:rPr lang="en-GB" sz="2800" dirty="0">
                <a:solidFill>
                  <a:schemeClr val="bg1"/>
                </a:solidFill>
                <a:latin typeface="+mn-lt"/>
              </a:rPr>
              <a:t>The Midnight Zone (1000m-4000m)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CF425A1-09D2-479A-9049-FD72B6D790CF}"/>
              </a:ext>
            </a:extLst>
          </p:cNvPr>
          <p:cNvSpPr/>
          <p:nvPr/>
        </p:nvSpPr>
        <p:spPr>
          <a:xfrm>
            <a:off x="7358894" y="129895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10DE2E-D945-46AC-B006-49DBB426D5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14" y="1477420"/>
            <a:ext cx="60615" cy="7039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9EE251D-7301-4CB1-82F9-D8E984BF2376}"/>
              </a:ext>
            </a:extLst>
          </p:cNvPr>
          <p:cNvSpPr/>
          <p:nvPr/>
        </p:nvSpPr>
        <p:spPr>
          <a:xfrm>
            <a:off x="755650" y="1939314"/>
            <a:ext cx="3976982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This layer is also known as the bathypelagic zone (Greek for ‘deep’).  Sunlight does not reach this layer.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158A64A-7FF8-4AAD-B48F-8BC08D23731D}"/>
              </a:ext>
            </a:extLst>
          </p:cNvPr>
          <p:cNvSpPr/>
          <p:nvPr/>
        </p:nvSpPr>
        <p:spPr>
          <a:xfrm>
            <a:off x="4648156" y="5044322"/>
            <a:ext cx="3273708" cy="1029456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The pressure here is 100-393 atmospheres which is the </a:t>
            </a:r>
            <a:br>
              <a:rPr lang="en-GB" sz="1600" dirty="0">
                <a:latin typeface="Twinkl" pitchFamily="50" charset="0"/>
              </a:rPr>
            </a:br>
            <a:r>
              <a:rPr lang="en-GB" sz="1600" dirty="0">
                <a:latin typeface="Twinkl" pitchFamily="50" charset="0"/>
              </a:rPr>
              <a:t>same as a 100kg-393kg </a:t>
            </a:r>
            <a:br>
              <a:rPr lang="en-GB" sz="1600" dirty="0">
                <a:latin typeface="Twinkl" pitchFamily="50" charset="0"/>
              </a:rPr>
            </a:br>
            <a:r>
              <a:rPr lang="en-GB" sz="1600" dirty="0">
                <a:latin typeface="Twinkl" pitchFamily="50" charset="0"/>
              </a:rPr>
              <a:t>weight on your fingernail.</a:t>
            </a:r>
            <a:endParaRPr lang="en-GB" sz="16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576F0A1-7AB0-4C06-AD77-C21F756DA3D2}"/>
              </a:ext>
            </a:extLst>
          </p:cNvPr>
          <p:cNvSpPr/>
          <p:nvPr/>
        </p:nvSpPr>
        <p:spPr>
          <a:xfrm>
            <a:off x="7379893" y="504432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39ACD27-66AA-497F-8387-6067F9115AB0}"/>
              </a:ext>
            </a:extLst>
          </p:cNvPr>
          <p:cNvSpPr/>
          <p:nvPr/>
        </p:nvSpPr>
        <p:spPr>
          <a:xfrm>
            <a:off x="-769544" y="2716449"/>
            <a:ext cx="5094680" cy="87662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2438m is the operating depth of an oil rig. The Titanic was found at a depth of 3800m.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32F12BF-BF8A-4465-8C4E-75CE63DB657A}"/>
              </a:ext>
            </a:extLst>
          </p:cNvPr>
          <p:cNvSpPr/>
          <p:nvPr/>
        </p:nvSpPr>
        <p:spPr>
          <a:xfrm>
            <a:off x="-769544" y="4890634"/>
            <a:ext cx="5094680" cy="1183144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 only light in this zone is produced by bioluminescent </a:t>
            </a:r>
            <a:br>
              <a:rPr lang="en-GB" sz="1600" dirty="0">
                <a:solidFill>
                  <a:schemeClr val="tx1"/>
                </a:solidFill>
                <a:latin typeface="Twinkl" pitchFamily="50" charset="0"/>
              </a:rPr>
            </a:br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(light-producing) animals, such as the angler fish.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7418835-7657-459B-86DE-BB6FA0776D53}"/>
              </a:ext>
            </a:extLst>
          </p:cNvPr>
          <p:cNvSpPr/>
          <p:nvPr/>
        </p:nvSpPr>
        <p:spPr>
          <a:xfrm>
            <a:off x="-769544" y="3803542"/>
            <a:ext cx="5094680" cy="87662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In this zone, you will find animals such larger whales, squid, echinoids and blob fish.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F9F0FDE6-93C4-41D9-A714-55B9CC52E6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62" y="5215136"/>
            <a:ext cx="688333" cy="687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929B341-6C37-4F56-92F5-09D2CE5207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6" r="40995"/>
          <a:stretch/>
        </p:blipFill>
        <p:spPr>
          <a:xfrm>
            <a:off x="4569606" y="2534607"/>
            <a:ext cx="3839743" cy="2362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76B2938-822F-4BA8-86D5-F2C39E2829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04185" y="3818855"/>
            <a:ext cx="2817679" cy="8866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9BC2301-B693-4CAA-8521-9D2AD0E106C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56243" y="2837895"/>
            <a:ext cx="830289" cy="59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47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119BBAB-C51B-4D33-810F-288E924CD726}"/>
              </a:ext>
            </a:extLst>
          </p:cNvPr>
          <p:cNvSpPr/>
          <p:nvPr/>
        </p:nvSpPr>
        <p:spPr>
          <a:xfrm>
            <a:off x="4648156" y="1884646"/>
            <a:ext cx="3246465" cy="443761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latin typeface="Twinkl" pitchFamily="50" charset="0"/>
              </a:rPr>
              <a:t>Temperature 0°C</a:t>
            </a:r>
            <a:endParaRPr lang="en-GB" sz="1600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43620" y="759139"/>
            <a:ext cx="8251972" cy="966767"/>
          </a:xfrm>
          <a:prstGeom prst="roundRect">
            <a:avLst>
              <a:gd name="adj" fmla="val 0"/>
            </a:avLst>
          </a:prstGeom>
          <a:solidFill>
            <a:srgbClr val="00639A"/>
          </a:solidFill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+mn-lt"/>
              </a:rPr>
              <a:t>The Lower Midnight Zone </a:t>
            </a:r>
            <a:br>
              <a:rPr lang="en-GB" sz="2800" dirty="0">
                <a:solidFill>
                  <a:schemeClr val="bg1"/>
                </a:solidFill>
                <a:latin typeface="+mn-lt"/>
              </a:rPr>
            </a:br>
            <a:r>
              <a:rPr lang="en-GB" sz="2800" dirty="0">
                <a:solidFill>
                  <a:schemeClr val="bg1"/>
                </a:solidFill>
                <a:latin typeface="+mn-lt"/>
              </a:rPr>
              <a:t>(4000m-6000m)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CF425A1-09D2-479A-9049-FD72B6D790CF}"/>
              </a:ext>
            </a:extLst>
          </p:cNvPr>
          <p:cNvSpPr/>
          <p:nvPr/>
        </p:nvSpPr>
        <p:spPr>
          <a:xfrm>
            <a:off x="7358894" y="129895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F110DE2E-D945-46AC-B006-49DBB426D5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314" y="1477420"/>
            <a:ext cx="60615" cy="7039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9EE251D-7301-4CB1-82F9-D8E984BF2376}"/>
              </a:ext>
            </a:extLst>
          </p:cNvPr>
          <p:cNvSpPr/>
          <p:nvPr/>
        </p:nvSpPr>
        <p:spPr>
          <a:xfrm>
            <a:off x="734651" y="2134416"/>
            <a:ext cx="3976982" cy="54221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tx1"/>
                </a:solidFill>
              </a:rPr>
              <a:t>This layer is also known as the abyssopelagic</a:t>
            </a:r>
            <a:r>
              <a:rPr lang="en-GB" sz="1600" b="1" dirty="0">
                <a:solidFill>
                  <a:schemeClr val="tx1"/>
                </a:solidFill>
              </a:rPr>
              <a:t> </a:t>
            </a:r>
            <a:r>
              <a:rPr lang="en-GB" sz="1600" dirty="0">
                <a:solidFill>
                  <a:schemeClr val="tx1"/>
                </a:solidFill>
              </a:rPr>
              <a:t>zone (Greek for ‘very deep or bottomless’). Conditions in this zone are extremely dark and the temperatures are very cold.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3158A64A-7FF8-4AAD-B48F-8BC08D23731D}"/>
              </a:ext>
            </a:extLst>
          </p:cNvPr>
          <p:cNvSpPr/>
          <p:nvPr/>
        </p:nvSpPr>
        <p:spPr>
          <a:xfrm>
            <a:off x="4648156" y="5044322"/>
            <a:ext cx="3273708" cy="1029456"/>
          </a:xfrm>
          <a:prstGeom prst="rect">
            <a:avLst/>
          </a:prstGeom>
          <a:solidFill>
            <a:srgbClr val="00639A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/>
              <a:t>The pressure here is 400-590 atmospheres which is the </a:t>
            </a:r>
            <a:br>
              <a:rPr lang="en-GB" sz="1600" dirty="0"/>
            </a:br>
            <a:r>
              <a:rPr lang="en-GB" sz="1600" dirty="0"/>
              <a:t>same as a 400kg - 590kg </a:t>
            </a:r>
            <a:br>
              <a:rPr lang="en-GB" sz="1600" dirty="0"/>
            </a:br>
            <a:r>
              <a:rPr lang="en-GB" sz="1600" dirty="0"/>
              <a:t>weight on your fingernail.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2576F0A1-7AB0-4C06-AD77-C21F756DA3D2}"/>
              </a:ext>
            </a:extLst>
          </p:cNvPr>
          <p:cNvSpPr/>
          <p:nvPr/>
        </p:nvSpPr>
        <p:spPr>
          <a:xfrm>
            <a:off x="7379893" y="5044321"/>
            <a:ext cx="1029456" cy="102945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39ACD27-66AA-497F-8387-6067F9115AB0}"/>
              </a:ext>
            </a:extLst>
          </p:cNvPr>
          <p:cNvSpPr/>
          <p:nvPr/>
        </p:nvSpPr>
        <p:spPr>
          <a:xfrm>
            <a:off x="-769544" y="3202541"/>
            <a:ext cx="5094680" cy="76799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This zone is the largest environment on Earth.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32F12BF-BF8A-4465-8C4E-75CE63DB657A}"/>
              </a:ext>
            </a:extLst>
          </p:cNvPr>
          <p:cNvSpPr/>
          <p:nvPr/>
        </p:nvSpPr>
        <p:spPr>
          <a:xfrm>
            <a:off x="-769544" y="5215136"/>
            <a:ext cx="5094680" cy="858642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 organisms that live in this zone include sea spiders, basket stars, medusas and sea pigs.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7418835-7657-459B-86DE-BB6FA0776D53}"/>
              </a:ext>
            </a:extLst>
          </p:cNvPr>
          <p:cNvSpPr/>
          <p:nvPr/>
        </p:nvSpPr>
        <p:spPr>
          <a:xfrm>
            <a:off x="-769544" y="4208838"/>
            <a:ext cx="5094680" cy="767996"/>
          </a:xfrm>
          <a:prstGeom prst="rect">
            <a:avLst/>
          </a:prstGeom>
          <a:solidFill>
            <a:srgbClr val="FFFFFF"/>
          </a:solidFill>
          <a:ln w="28575">
            <a:solidFill>
              <a:srgbClr val="0063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20000" rtlCol="0" anchor="ctr"/>
          <a:lstStyle/>
          <a:p>
            <a:r>
              <a:rPr lang="en-GB" sz="1600" dirty="0">
                <a:solidFill>
                  <a:schemeClr val="tx1"/>
                </a:solidFill>
                <a:latin typeface="Twinkl" pitchFamily="50" charset="0"/>
              </a:rPr>
              <a:t>The deepest point of the Arctic Ocean is 5450m below sea level.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F9F0FDE6-93C4-41D9-A714-55B9CC52E6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762" y="5215136"/>
            <a:ext cx="688333" cy="687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929B341-6C37-4F56-92F5-09D2CE5207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6" r="40995"/>
          <a:stretch/>
        </p:blipFill>
        <p:spPr>
          <a:xfrm>
            <a:off x="4569606" y="2534607"/>
            <a:ext cx="3839743" cy="23626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228CC4FA-8309-4848-A1D6-47F171E2ABE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08" y="2868219"/>
            <a:ext cx="1029456" cy="88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58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winkl Template">
      <a:dk1>
        <a:srgbClr val="1C1C1C"/>
      </a:dk1>
      <a:lt1>
        <a:sysClr val="window" lastClr="FFFFFF"/>
      </a:lt1>
      <a:dk2>
        <a:srgbClr val="4A4A4A"/>
      </a:dk2>
      <a:lt2>
        <a:srgbClr val="F4F2F2"/>
      </a:lt2>
      <a:accent1>
        <a:srgbClr val="E34192"/>
      </a:accent1>
      <a:accent2>
        <a:srgbClr val="EB8634"/>
      </a:accent2>
      <a:accent3>
        <a:srgbClr val="E6C734"/>
      </a:accent3>
      <a:accent4>
        <a:srgbClr val="79AD42"/>
      </a:accent4>
      <a:accent5>
        <a:srgbClr val="23A7F9"/>
      </a:accent5>
      <a:accent6>
        <a:srgbClr val="954EBE"/>
      </a:accent6>
      <a:hlink>
        <a:srgbClr val="23A7F9"/>
      </a:hlink>
      <a:folHlink>
        <a:srgbClr val="757070"/>
      </a:folHlink>
    </a:clrScheme>
    <a:fontScheme name="Custom 1">
      <a:majorFont>
        <a:latin typeface="Twinkl Sb"/>
        <a:ea typeface=""/>
        <a:cs typeface=""/>
      </a:majorFont>
      <a:minorFont>
        <a:latin typeface="Twink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8A0D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owerPoint Guidance.pptx" id="{DCB5FAEE-CC91-4608-92BD-1007FC9F45E5}" vid="{49F44A1D-5DD0-448D-A9E8-9C9190F1A6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129</TotalTime>
  <Words>509</Words>
  <Application>Microsoft Office PowerPoint</Application>
  <PresentationFormat>On-screen Show (4:3)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Arial</vt:lpstr>
      <vt:lpstr>Twinkl</vt:lpstr>
      <vt:lpstr>Office Theme</vt:lpstr>
      <vt:lpstr>PowerPoint Presentation</vt:lpstr>
      <vt:lpstr>The Blue Planet</vt:lpstr>
      <vt:lpstr>The Oceans</vt:lpstr>
      <vt:lpstr>Sunlight</vt:lpstr>
      <vt:lpstr>The Layers</vt:lpstr>
      <vt:lpstr>0-200m The Sunlight Zone</vt:lpstr>
      <vt:lpstr>The Twilight Zone (200m-100m)</vt:lpstr>
      <vt:lpstr>The Midnight Zone (1000m-4000m)</vt:lpstr>
      <vt:lpstr>The Lower Midnight Zone  (4000m-6000m)</vt:lpstr>
      <vt:lpstr>The Trenches (Lower than 6000m) </vt:lpstr>
      <vt:lpstr>The Bottom: The Mariana Trench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Harvey Johnson</dc:creator>
  <cp:lastModifiedBy>Rebecca Andrew</cp:lastModifiedBy>
  <cp:revision>18</cp:revision>
  <dcterms:created xsi:type="dcterms:W3CDTF">2018-11-15T11:49:18Z</dcterms:created>
  <dcterms:modified xsi:type="dcterms:W3CDTF">2020-05-28T09:43:30Z</dcterms:modified>
</cp:coreProperties>
</file>

<file path=docProps/thumbnail.jpeg>
</file>